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3" r:id="rId3"/>
    <p:sldId id="262" r:id="rId4"/>
    <p:sldId id="261" r:id="rId5"/>
    <p:sldId id="269" r:id="rId6"/>
    <p:sldId id="275" r:id="rId7"/>
    <p:sldId id="281" r:id="rId8"/>
    <p:sldId id="285" r:id="rId9"/>
    <p:sldId id="288" r:id="rId10"/>
    <p:sldId id="287" r:id="rId11"/>
    <p:sldId id="286" r:id="rId12"/>
    <p:sldId id="290" r:id="rId13"/>
    <p:sldId id="282" r:id="rId14"/>
    <p:sldId id="280" r:id="rId15"/>
    <p:sldId id="279" r:id="rId16"/>
    <p:sldId id="278" r:id="rId17"/>
    <p:sldId id="283" r:id="rId18"/>
    <p:sldId id="277" r:id="rId19"/>
    <p:sldId id="284" r:id="rId20"/>
    <p:sldId id="292" r:id="rId21"/>
    <p:sldId id="291"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596"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AB491-9F65-43F0-97C2-FCC0985D53FC}" type="datetimeFigureOut">
              <a:rPr lang="en-US" smtClean="0"/>
              <a:pPr/>
              <a:t>12/19/2013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36C0E-01B1-4379-8DC5-9201108ABB80}" type="slidenum">
              <a:rPr lang="en-US" smtClean="0"/>
              <a:pPr/>
              <a:t>‹#›</a:t>
            </a:fld>
            <a:endParaRPr lang="en-US"/>
          </a:p>
        </p:txBody>
      </p:sp>
    </p:spTree>
    <p:extLst>
      <p:ext uri="{BB962C8B-B14F-4D97-AF65-F5344CB8AC3E}">
        <p14:creationId xmlns:p14="http://schemas.microsoft.com/office/powerpoint/2010/main" xmlns="" val="277684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DAMSAtatürk</a:t>
            </a:r>
            <a:r>
              <a:rPr lang="en-US" dirty="0" smtClean="0"/>
              <a:t> Dam/</a:t>
            </a:r>
            <a:r>
              <a:rPr lang="en-US" dirty="0" err="1" smtClean="0"/>
              <a:t>Şanlıurfa</a:t>
            </a:r>
            <a:r>
              <a:rPr lang="en-US" dirty="0" smtClean="0"/>
              <a:t> </a:t>
            </a:r>
          </a:p>
        </p:txBody>
      </p:sp>
      <p:sp>
        <p:nvSpPr>
          <p:cNvPr id="4" name="Slide Number Placeholder 3"/>
          <p:cNvSpPr>
            <a:spLocks noGrp="1"/>
          </p:cNvSpPr>
          <p:nvPr>
            <p:ph type="sldNum" sz="quarter" idx="10"/>
          </p:nvPr>
        </p:nvSpPr>
        <p:spPr/>
        <p:txBody>
          <a:bodyPr/>
          <a:lstStyle/>
          <a:p>
            <a:fld id="{08436C0E-01B1-4379-8DC5-9201108ABB80}" type="slidenum">
              <a:rPr lang="en-US" smtClean="0"/>
              <a:pPr/>
              <a:t>7</a:t>
            </a:fld>
            <a:endParaRPr lang="en-US"/>
          </a:p>
        </p:txBody>
      </p:sp>
    </p:spTree>
    <p:extLst>
      <p:ext uri="{BB962C8B-B14F-4D97-AF65-F5344CB8AC3E}">
        <p14:creationId xmlns:p14="http://schemas.microsoft.com/office/powerpoint/2010/main" xmlns="" val="417733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3B173D9-BA00-4D35-8380-A69B9B49547A}"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B173D9-BA00-4D35-8380-A69B9B4954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1"/>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2"/>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B173D9-BA00-4D35-8380-A69B9B4954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B173D9-BA00-4D35-8380-A69B9B4954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B173D9-BA00-4D35-8380-A69B9B49547A}"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B173D9-BA00-4D35-8380-A69B9B4954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3B173D9-BA00-4D35-8380-A69B9B4954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3B173D9-BA00-4D35-8380-A69B9B4954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3B173D9-BA00-4D35-8380-A69B9B49547A}"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2"/>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B173D9-BA00-4D35-8380-A69B9B4954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3EEDC2B-DE6B-4342-9309-316B9DDDD4CA}" type="datetimeFigureOut">
              <a:rPr lang="en-US" smtClean="0"/>
              <a:pPr/>
              <a:t>12/19/2013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B173D9-BA00-4D35-8380-A69B9B49547A}"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5"/>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9" y="21104"/>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3" y="10550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5"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3EEDC2B-DE6B-4342-9309-316B9DDDD4CA}" type="datetimeFigureOut">
              <a:rPr lang="en-US" smtClean="0"/>
              <a:pPr/>
              <a:t>12/19/2013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B173D9-BA00-4D35-8380-A69B9B49547A}"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www.dsi.gov.tr/tricold/images/karakaya.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http://www.dsi.gov.tr/tricold/images/karakaya.j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029200"/>
            <a:ext cx="7772400" cy="784227"/>
          </a:xfrm>
        </p:spPr>
        <p:txBody>
          <a:bodyPr/>
          <a:lstStyle/>
          <a:p>
            <a:r>
              <a:rPr lang="en-US" altLang="zh-TW" dirty="0" smtClean="0"/>
              <a:t>TOPIC:-    WATER RESOURCES</a:t>
            </a:r>
            <a:endParaRPr lang="en-US" dirty="0"/>
          </a:p>
        </p:txBody>
      </p:sp>
      <p:sp>
        <p:nvSpPr>
          <p:cNvPr id="3" name="Subtitle 2"/>
          <p:cNvSpPr>
            <a:spLocks noGrp="1"/>
          </p:cNvSpPr>
          <p:nvPr>
            <p:ph type="subTitle" idx="1"/>
          </p:nvPr>
        </p:nvSpPr>
        <p:spPr>
          <a:xfrm>
            <a:off x="1508760" y="554664"/>
            <a:ext cx="7559040" cy="4779336"/>
          </a:xfrm>
        </p:spPr>
        <p:txBody>
          <a:bodyPr>
            <a:noAutofit/>
          </a:bodyPr>
          <a:lstStyle/>
          <a:p>
            <a:endParaRPr lang="en-US" sz="2400" dirty="0" smtClean="0"/>
          </a:p>
          <a:p>
            <a:pPr algn="ctr"/>
            <a:r>
              <a:rPr lang="en-US" sz="2400" dirty="0" smtClean="0"/>
              <a:t>UNIVERSAL COLLEGE OF ENGINEERING &amp; TECHNOLOGY</a:t>
            </a:r>
          </a:p>
          <a:p>
            <a:endParaRPr lang="en-US" sz="2400" dirty="0" smtClean="0"/>
          </a:p>
          <a:p>
            <a:endParaRPr lang="en-US" sz="2400" dirty="0" smtClean="0"/>
          </a:p>
          <a:p>
            <a:r>
              <a:rPr lang="en-US" sz="2400" dirty="0" smtClean="0"/>
              <a:t>NAME  : BHOJWANI JAYESH - 130460119012</a:t>
            </a:r>
          </a:p>
          <a:p>
            <a:r>
              <a:rPr lang="en-US" sz="2400" dirty="0" smtClean="0"/>
              <a:t>	   PREM KATAR               130460119041</a:t>
            </a:r>
          </a:p>
          <a:p>
            <a:r>
              <a:rPr lang="en-US" sz="2400" dirty="0" smtClean="0"/>
              <a:t>                 JIGNESH DAVE        -  130460119022</a:t>
            </a:r>
          </a:p>
          <a:p>
            <a:r>
              <a:rPr lang="en-US" sz="2400" dirty="0" smtClean="0"/>
              <a:t>                               </a:t>
            </a:r>
          </a:p>
          <a:p>
            <a:r>
              <a:rPr lang="en-US" sz="2400" dirty="0" smtClean="0"/>
              <a:t>1</a:t>
            </a:r>
            <a:r>
              <a:rPr lang="en-US" sz="2400" baseline="30000" dirty="0" smtClean="0"/>
              <a:t>st</a:t>
            </a:r>
            <a:r>
              <a:rPr lang="en-US" sz="2400" dirty="0" smtClean="0"/>
              <a:t>  semester  MECHANICAL </a:t>
            </a:r>
            <a:r>
              <a:rPr lang="en-US" sz="2400" dirty="0" smtClean="0"/>
              <a:t> ENGINEERING</a:t>
            </a:r>
            <a:endParaRPr lang="en-US" sz="2400" dirty="0" smtClean="0"/>
          </a:p>
          <a:p>
            <a:endParaRPr lang="en-US" sz="2400" dirty="0" smtClean="0"/>
          </a:p>
          <a:p>
            <a:r>
              <a:rPr lang="en-US" sz="2400" dirty="0" smtClean="0"/>
              <a:t>                                </a:t>
            </a:r>
          </a:p>
        </p:txBody>
      </p:sp>
      <p:sp>
        <p:nvSpPr>
          <p:cNvPr id="4" name="Rectangle 3"/>
          <p:cNvSpPr/>
          <p:nvPr/>
        </p:nvSpPr>
        <p:spPr>
          <a:xfrm>
            <a:off x="1371600" y="1854318"/>
            <a:ext cx="7555851" cy="501676"/>
          </a:xfrm>
          <a:prstGeom prst="rect">
            <a:avLst/>
          </a:prstGeom>
        </p:spPr>
        <p:txBody>
          <a:bodyPr wrap="none">
            <a:spAutoFit/>
          </a:bodyPr>
          <a:lstStyle/>
          <a:p>
            <a:pPr>
              <a:lnSpc>
                <a:spcPct val="95000"/>
              </a:lnSpc>
              <a:spcBef>
                <a:spcPct val="0"/>
              </a:spcBef>
            </a:pPr>
            <a:r>
              <a:rPr lang="en-US" sz="2800" dirty="0" smtClean="0">
                <a:solidFill>
                  <a:srgbClr val="BA0023"/>
                </a:solidFill>
                <a:latin typeface="Arial" charset="0"/>
              </a:rPr>
              <a:t>ECE(Elements of Civil Engineering</a:t>
            </a:r>
            <a:r>
              <a:rPr lang="en-US" sz="2800" dirty="0" smtClean="0">
                <a:solidFill>
                  <a:srgbClr val="BA0023"/>
                </a:solidFill>
                <a:latin typeface="Arial" charset="0"/>
              </a:rPr>
              <a:t>) - 2110004</a:t>
            </a:r>
            <a:endParaRPr lang="en-US" sz="2800" dirty="0" smtClean="0">
              <a:solidFill>
                <a:srgbClr val="BA0023"/>
              </a:solidFill>
              <a:latin typeface="Arial" charset="0"/>
            </a:endParaRPr>
          </a:p>
        </p:txBody>
      </p:sp>
    </p:spTree>
    <p:extLst>
      <p:ext uri="{BB962C8B-B14F-4D97-AF65-F5344CB8AC3E}">
        <p14:creationId xmlns:p14="http://schemas.microsoft.com/office/powerpoint/2010/main" xmlns="" val="3720205993"/>
      </p:ext>
    </p:extLst>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2"/>
            <a:ext cx="3657600" cy="646331"/>
          </a:xfrm>
          <a:prstGeom prst="rect">
            <a:avLst/>
          </a:prstGeom>
        </p:spPr>
        <p:txBody>
          <a:bodyPr wrap="square">
            <a:spAutoFit/>
          </a:bodyPr>
          <a:lstStyle/>
          <a:p>
            <a:pPr>
              <a:buFont typeface="Wingdings" pitchFamily="2" charset="2"/>
              <a:buChar char="v"/>
            </a:pPr>
            <a:r>
              <a:rPr lang="en-US" sz="3600" b="1" dirty="0"/>
              <a:t>Ground water</a:t>
            </a:r>
          </a:p>
        </p:txBody>
      </p:sp>
      <p:sp>
        <p:nvSpPr>
          <p:cNvPr id="3" name="Rectangle 2"/>
          <p:cNvSpPr/>
          <p:nvPr/>
        </p:nvSpPr>
        <p:spPr>
          <a:xfrm>
            <a:off x="990600" y="856358"/>
            <a:ext cx="7924800" cy="6440225"/>
          </a:xfrm>
          <a:prstGeom prst="rect">
            <a:avLst/>
          </a:prstGeom>
        </p:spPr>
        <p:txBody>
          <a:bodyPr wrap="square">
            <a:spAutoFit/>
          </a:bodyPr>
          <a:lstStyle/>
          <a:p>
            <a:r>
              <a:rPr lang="en-US" sz="2400" dirty="0"/>
              <a:t>Sub-surface water, or groundwater, is fresh water located in the pore space of soil and rocks. It is also water that is flowing within aquifersbelow the water table. Sometimes it is useful to make a distinction between sub-surface water that is closely associated with surface water and deep sub-surface water in an aquifer (sometimes called "fossil water").</a:t>
            </a:r>
          </a:p>
          <a:p>
            <a:r>
              <a:rPr lang="en-US" sz="2400" dirty="0"/>
              <a:t>Sub-surface water can be thought of in the same terms as surface water: inputs, outputs and storage. The critical difference is that due to its slow rate of turnover, sub-surface water storage is generally much larger compared to inputs than it is for surface water. This difference makes it easy for humans to use sub-surface water unsustainably for a long time without severe consequences. Nevertheless, over the long term the average rate of seepage above a sub-surface water source is the upper bound for average consumption of water from that source.</a:t>
            </a:r>
          </a:p>
        </p:txBody>
      </p:sp>
    </p:spTree>
    <p:extLst>
      <p:ext uri="{BB962C8B-B14F-4D97-AF65-F5344CB8AC3E}">
        <p14:creationId xmlns:p14="http://schemas.microsoft.com/office/powerpoint/2010/main" xmlns="" val="3552604675"/>
      </p:ext>
    </p:extLst>
  </p:cSld>
  <p:clrMapOvr>
    <a:masterClrMapping/>
  </p:clrMapOvr>
  <p:transition spd="med">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2" y="304800"/>
            <a:ext cx="3738203" cy="707886"/>
          </a:xfrm>
          <a:prstGeom prst="rect">
            <a:avLst/>
          </a:prstGeom>
        </p:spPr>
        <p:txBody>
          <a:bodyPr wrap="none">
            <a:spAutoFit/>
          </a:bodyPr>
          <a:lstStyle/>
          <a:p>
            <a:pPr>
              <a:buFont typeface="Wingdings" pitchFamily="2" charset="2"/>
              <a:buChar char="v"/>
            </a:pPr>
            <a:r>
              <a:rPr lang="en-US" sz="4000" b="1" dirty="0"/>
              <a:t>Frozen water</a:t>
            </a:r>
          </a:p>
        </p:txBody>
      </p:sp>
      <p:sp>
        <p:nvSpPr>
          <p:cNvPr id="3" name="Rectangle 2"/>
          <p:cNvSpPr/>
          <p:nvPr/>
        </p:nvSpPr>
        <p:spPr>
          <a:xfrm>
            <a:off x="990600" y="1164134"/>
            <a:ext cx="7543800" cy="5239896"/>
          </a:xfrm>
          <a:prstGeom prst="rect">
            <a:avLst/>
          </a:prstGeom>
        </p:spPr>
        <p:txBody>
          <a:bodyPr wrap="square">
            <a:spAutoFit/>
          </a:bodyPr>
          <a:lstStyle/>
          <a:p>
            <a:r>
              <a:rPr lang="en-US" sz="2800" dirty="0"/>
              <a:t>Several schemes have been proposed to make use of icebergs as a water source, however to date this has only been done for novelty purposes. Glacier runoff is considered to be surface water.</a:t>
            </a:r>
          </a:p>
          <a:p>
            <a:r>
              <a:rPr lang="en-US" sz="2800" dirty="0"/>
              <a:t>The Himalayas, which are often called "The Roof of the World", contain some of the most extensive and rough high altitude areas on Earth as well as the greatest area of glaciers and permafrost outside of the poles. Ten of Asia’s largest rivers flow from there, and more than a billion people’s livelihoods depend on them.</a:t>
            </a:r>
          </a:p>
        </p:txBody>
      </p:sp>
    </p:spTree>
    <p:extLst>
      <p:ext uri="{BB962C8B-B14F-4D97-AF65-F5344CB8AC3E}">
        <p14:creationId xmlns:p14="http://schemas.microsoft.com/office/powerpoint/2010/main" xmlns="" val="832843102"/>
      </p:ext>
    </p:extLst>
  </p:cSld>
  <p:clrMapOvr>
    <a:masterClrMapping/>
  </p:clrMapOvr>
  <p:transition spd="med">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dirty="0" smtClean="0"/>
              <a:t>Uses of water</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a:t>Common household uses consume a lot of water. It may take between 30 and 40 gallons for one bath. The average toilet uses about 5 gallons of water per flush. It takes 20-40 gallons of water for one shower. Washing machines use an average of 25 gallons per load. The kitchen sink takes roughly 20 gallons per day for preparing food and washing dishes. The bathroom sink, used for washing hands, shaving and brushing teeth, requires about 15 gallons per day.</a:t>
            </a:r>
          </a:p>
          <a:p>
            <a:pPr>
              <a:buFont typeface="Wingdings" pitchFamily="2" charset="2"/>
              <a:buChar char="Ø"/>
            </a:pPr>
            <a:r>
              <a:rPr lang="en-US" dirty="0"/>
              <a:t> Of all the electricity in the world, about 20% is generated by hydropower. </a:t>
            </a:r>
          </a:p>
          <a:p>
            <a:pPr>
              <a:buFont typeface="Wingdings" pitchFamily="2" charset="2"/>
              <a:buChar char="Ø"/>
            </a:pPr>
            <a:r>
              <a:rPr lang="en-US" dirty="0"/>
              <a:t>Water is also essential in industry. It is heated and the steam is used to run machinery. Water is used to cool hot metal such as in the production of steel.</a:t>
            </a:r>
          </a:p>
          <a:p>
            <a:endParaRPr lang="en-US" dirty="0"/>
          </a:p>
        </p:txBody>
      </p:sp>
    </p:spTree>
    <p:extLst>
      <p:ext uri="{BB962C8B-B14F-4D97-AF65-F5344CB8AC3E}">
        <p14:creationId xmlns:p14="http://schemas.microsoft.com/office/powerpoint/2010/main" xmlns="" val="2816077901"/>
      </p:ext>
    </p:extLst>
  </p:cSld>
  <p:clrMapOvr>
    <a:masterClrMapping/>
  </p:clrMapOvr>
  <p:transition spd="med">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tr-TR" dirty="0">
                <a:solidFill>
                  <a:srgbClr val="FF0000"/>
                </a:solidFill>
              </a:rPr>
              <a:t>GRAVITY DAMS</a:t>
            </a:r>
            <a:endParaRPr lang="en-US" dirty="0"/>
          </a:p>
        </p:txBody>
      </p:sp>
      <p:sp>
        <p:nvSpPr>
          <p:cNvPr id="3" name="Content Placeholder 2"/>
          <p:cNvSpPr>
            <a:spLocks noGrp="1"/>
          </p:cNvSpPr>
          <p:nvPr>
            <p:ph idx="1"/>
          </p:nvPr>
        </p:nvSpPr>
        <p:spPr>
          <a:xfrm>
            <a:off x="457200" y="1600201"/>
            <a:ext cx="8229600" cy="1828800"/>
          </a:xfrm>
        </p:spPr>
        <p:txBody>
          <a:bodyPr>
            <a:normAutofit fontScale="92500" lnSpcReduction="10000"/>
          </a:bodyPr>
          <a:lstStyle/>
          <a:p>
            <a:r>
              <a:rPr lang="en-US" altLang="ja-JP" u="sng" dirty="0">
                <a:ea typeface="ＭＳ Ｐゴシック" pitchFamily="34" charset="-128"/>
              </a:rPr>
              <a:t>Gravity Dams</a:t>
            </a:r>
            <a:r>
              <a:rPr lang="en-US" altLang="ja-JP" dirty="0">
                <a:ea typeface="ＭＳ Ｐゴシック" pitchFamily="34" charset="-128"/>
              </a:rPr>
              <a:t> use their triangular shape and the  sheer weight of their rock and concrete structure to hold back the water in the reservoir</a:t>
            </a:r>
            <a:r>
              <a:rPr lang="en-US" altLang="ja-JP" dirty="0" smtClean="0">
                <a:ea typeface="ＭＳ Ｐゴシック" pitchFamily="34" charset="-128"/>
              </a:rPr>
              <a:t>.</a:t>
            </a:r>
            <a:endParaRPr lang="en-US" altLang="ja-JP" dirty="0">
              <a:ea typeface="ＭＳ Ｐゴシック" pitchFamily="34" charset="-128"/>
            </a:endParaRPr>
          </a:p>
        </p:txBody>
      </p:sp>
      <p:pic>
        <p:nvPicPr>
          <p:cNvPr id="4" name="Picture 8" descr="sariya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3352802"/>
            <a:ext cx="3750541" cy="26484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4741141" y="4361953"/>
            <a:ext cx="4572000" cy="923330"/>
          </a:xfrm>
          <a:prstGeom prst="rect">
            <a:avLst/>
          </a:prstGeom>
        </p:spPr>
        <p:txBody>
          <a:bodyPr>
            <a:spAutoFit/>
          </a:bodyPr>
          <a:lstStyle/>
          <a:p>
            <a:pPr algn="ctr">
              <a:tabLst>
                <a:tab pos="654050" algn="l"/>
              </a:tabLst>
            </a:pPr>
            <a:r>
              <a:rPr lang="tr-TR" b="1" dirty="0"/>
              <a:t>Sarıyar Dam – Sakarya River; </a:t>
            </a:r>
          </a:p>
          <a:p>
            <a:pPr algn="ctr">
              <a:tabLst>
                <a:tab pos="654050" algn="l"/>
              </a:tabLst>
            </a:pPr>
            <a:r>
              <a:rPr lang="tr-TR" b="1" dirty="0"/>
              <a:t>Height= 90 m</a:t>
            </a:r>
            <a:r>
              <a:rPr lang="tr-TR" dirty="0"/>
              <a:t> </a:t>
            </a:r>
            <a:endParaRPr lang="tr-TR" b="1" dirty="0"/>
          </a:p>
          <a:p>
            <a:pPr algn="ctr">
              <a:tabLst>
                <a:tab pos="654050" algn="l"/>
              </a:tabLst>
            </a:pPr>
            <a:r>
              <a:rPr lang="tr-TR" b="1" dirty="0"/>
              <a:t>Reservoir Capacity= 1.9 billion m</a:t>
            </a:r>
            <a:r>
              <a:rPr lang="tr-TR" b="1" baseline="30000" dirty="0"/>
              <a:t>3</a:t>
            </a:r>
            <a:r>
              <a:rPr lang="tr-TR" dirty="0"/>
              <a:t> </a:t>
            </a:r>
          </a:p>
        </p:txBody>
      </p:sp>
    </p:spTree>
    <p:extLst>
      <p:ext uri="{BB962C8B-B14F-4D97-AF65-F5344CB8AC3E}">
        <p14:creationId xmlns:p14="http://schemas.microsoft.com/office/powerpoint/2010/main" xmlns="" val="4051304605"/>
      </p:ext>
    </p:extLst>
  </p:cSld>
  <p:clrMapOvr>
    <a:masterClrMapping/>
  </p:clrMapOvr>
  <p:transition spd="med">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ARCH DAMS</a:t>
            </a:r>
            <a:endParaRPr lang="en-US" dirty="0"/>
          </a:p>
        </p:txBody>
      </p:sp>
      <p:sp>
        <p:nvSpPr>
          <p:cNvPr id="3" name="Content Placeholder 2"/>
          <p:cNvSpPr>
            <a:spLocks noGrp="1"/>
          </p:cNvSpPr>
          <p:nvPr>
            <p:ph idx="1"/>
          </p:nvPr>
        </p:nvSpPr>
        <p:spPr>
          <a:xfrm>
            <a:off x="457200" y="1600201"/>
            <a:ext cx="8229600" cy="1828800"/>
          </a:xfrm>
        </p:spPr>
        <p:txBody>
          <a:bodyPr/>
          <a:lstStyle/>
          <a:p>
            <a:r>
              <a:rPr lang="en-US" altLang="ja-JP" u="sng" dirty="0">
                <a:ea typeface="ＭＳ Ｐゴシック" pitchFamily="34" charset="-128"/>
              </a:rPr>
              <a:t>Arch Dams</a:t>
            </a:r>
            <a:r>
              <a:rPr lang="en-US" altLang="ja-JP" dirty="0">
                <a:ea typeface="ＭＳ Ｐゴシック" pitchFamily="34" charset="-128"/>
              </a:rPr>
              <a:t> </a:t>
            </a:r>
            <a:r>
              <a:rPr lang="en-US" dirty="0"/>
              <a:t>utili</a:t>
            </a:r>
            <a:r>
              <a:rPr lang="en-US" altLang="ja-JP" dirty="0">
                <a:ea typeface="ＭＳ Ｐゴシック" pitchFamily="34" charset="-128"/>
              </a:rPr>
              <a:t>z</a:t>
            </a:r>
            <a:r>
              <a:rPr lang="en-US" dirty="0"/>
              <a:t>e the strength of an arch to displace the load of water behind it onto the rock walls that it is built into. </a:t>
            </a:r>
          </a:p>
        </p:txBody>
      </p:sp>
      <p:pic>
        <p:nvPicPr>
          <p:cNvPr id="4" name="Picture 9" descr="http://www.dsi.gov.tr/tricold/images/karakaya.jpg"/>
          <p:cNvPicPr>
            <a:picLocks noChangeAspect="1" noChangeArrowheads="1"/>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827090" y="3962402"/>
            <a:ext cx="2665412" cy="225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3733800" y="4629448"/>
            <a:ext cx="4572000" cy="923330"/>
          </a:xfrm>
          <a:prstGeom prst="rect">
            <a:avLst/>
          </a:prstGeom>
        </p:spPr>
        <p:txBody>
          <a:bodyPr>
            <a:spAutoFit/>
          </a:bodyPr>
          <a:lstStyle/>
          <a:p>
            <a:pPr algn="ctr">
              <a:tabLst>
                <a:tab pos="654050" algn="l"/>
              </a:tabLst>
            </a:pPr>
            <a:r>
              <a:rPr lang="tr-TR" b="1" dirty="0"/>
              <a:t>Karakaya Dam – Fırat River; </a:t>
            </a:r>
          </a:p>
          <a:p>
            <a:pPr algn="ctr">
              <a:tabLst>
                <a:tab pos="654050" algn="l"/>
              </a:tabLst>
            </a:pPr>
            <a:r>
              <a:rPr lang="tr-TR" b="1" dirty="0"/>
              <a:t>Height= 173 m</a:t>
            </a:r>
            <a:r>
              <a:rPr lang="tr-TR" dirty="0"/>
              <a:t> </a:t>
            </a:r>
            <a:endParaRPr lang="tr-TR" b="1" dirty="0"/>
          </a:p>
          <a:p>
            <a:pPr algn="ctr">
              <a:tabLst>
                <a:tab pos="654050" algn="l"/>
              </a:tabLst>
            </a:pPr>
            <a:r>
              <a:rPr lang="tr-TR" b="1" dirty="0"/>
              <a:t>Reservoir Capacity= 9,5 billion m</a:t>
            </a:r>
            <a:r>
              <a:rPr lang="tr-TR" b="1" baseline="30000" dirty="0"/>
              <a:t>3</a:t>
            </a:r>
            <a:r>
              <a:rPr lang="tr-TR" dirty="0"/>
              <a:t> </a:t>
            </a:r>
          </a:p>
        </p:txBody>
      </p:sp>
    </p:spTree>
    <p:extLst>
      <p:ext uri="{BB962C8B-B14F-4D97-AF65-F5344CB8AC3E}">
        <p14:creationId xmlns:p14="http://schemas.microsoft.com/office/powerpoint/2010/main" xmlns="" val="3867076046"/>
      </p:ext>
    </p:extLst>
  </p:cSld>
  <p:clrMapOvr>
    <a:masterClrMapping/>
  </p:clrMapOvr>
  <p:transition spd="med">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BUTRESS DAMS</a:t>
            </a:r>
            <a:endParaRPr lang="en-US" dirty="0"/>
          </a:p>
        </p:txBody>
      </p:sp>
      <p:sp>
        <p:nvSpPr>
          <p:cNvPr id="3" name="Content Placeholder 2"/>
          <p:cNvSpPr>
            <a:spLocks noGrp="1"/>
          </p:cNvSpPr>
          <p:nvPr>
            <p:ph idx="1"/>
          </p:nvPr>
        </p:nvSpPr>
        <p:spPr>
          <a:xfrm>
            <a:off x="457200" y="1600201"/>
            <a:ext cx="8229600" cy="2438400"/>
          </a:xfrm>
        </p:spPr>
        <p:txBody>
          <a:bodyPr>
            <a:normAutofit lnSpcReduction="10000"/>
          </a:bodyPr>
          <a:lstStyle/>
          <a:p>
            <a:r>
              <a:rPr lang="en-US" altLang="ja-JP" u="sng" dirty="0">
                <a:ea typeface="ＭＳ Ｐゴシック" pitchFamily="34" charset="-128"/>
              </a:rPr>
              <a:t>Buttress Dams</a:t>
            </a:r>
            <a:r>
              <a:rPr lang="en-US" altLang="ja-JP" dirty="0">
                <a:ea typeface="ＭＳ Ｐゴシック" pitchFamily="34" charset="-128"/>
              </a:rPr>
              <a:t> use multiple reinforced columns to support a dam that has a relatively thin structure.  Because of this, these dams often use half as much concrete as gravity </a:t>
            </a:r>
            <a:r>
              <a:rPr lang="en-US" altLang="ja-JP" dirty="0" smtClean="0">
                <a:ea typeface="ＭＳ Ｐゴシック" pitchFamily="34" charset="-128"/>
              </a:rPr>
              <a:t>dams</a:t>
            </a:r>
            <a:endParaRPr lang="en-US" u="sng" dirty="0"/>
          </a:p>
        </p:txBody>
      </p:sp>
      <p:pic>
        <p:nvPicPr>
          <p:cNvPr id="4" name="Picture 8" descr="elmal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2" y="4267201"/>
            <a:ext cx="2665412" cy="21859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733800" y="4436866"/>
            <a:ext cx="4572000" cy="923330"/>
          </a:xfrm>
          <a:prstGeom prst="rect">
            <a:avLst/>
          </a:prstGeom>
        </p:spPr>
        <p:txBody>
          <a:bodyPr>
            <a:spAutoFit/>
          </a:bodyPr>
          <a:lstStyle/>
          <a:p>
            <a:pPr algn="ctr">
              <a:tabLst>
                <a:tab pos="654050" algn="l"/>
              </a:tabLst>
            </a:pPr>
            <a:r>
              <a:rPr lang="tr-TR" b="1" dirty="0"/>
              <a:t>Elmalı II – Göksu River; </a:t>
            </a:r>
          </a:p>
          <a:p>
            <a:pPr algn="ctr">
              <a:tabLst>
                <a:tab pos="654050" algn="l"/>
              </a:tabLst>
            </a:pPr>
            <a:r>
              <a:rPr lang="tr-TR" b="1" dirty="0"/>
              <a:t>Height= 42.5 m</a:t>
            </a:r>
            <a:r>
              <a:rPr lang="tr-TR" dirty="0"/>
              <a:t> </a:t>
            </a:r>
            <a:endParaRPr lang="tr-TR" b="1" dirty="0"/>
          </a:p>
          <a:p>
            <a:pPr algn="ctr">
              <a:tabLst>
                <a:tab pos="654050" algn="l"/>
              </a:tabLst>
            </a:pPr>
            <a:r>
              <a:rPr lang="tr-TR" b="1" dirty="0"/>
              <a:t>Reservoir Capacity= 10 million m</a:t>
            </a:r>
            <a:r>
              <a:rPr lang="tr-TR" b="1" baseline="30000" dirty="0"/>
              <a:t>3</a:t>
            </a:r>
            <a:r>
              <a:rPr lang="tr-TR" dirty="0"/>
              <a:t> </a:t>
            </a:r>
          </a:p>
        </p:txBody>
      </p:sp>
    </p:spTree>
    <p:extLst>
      <p:ext uri="{BB962C8B-B14F-4D97-AF65-F5344CB8AC3E}">
        <p14:creationId xmlns:p14="http://schemas.microsoft.com/office/powerpoint/2010/main" xmlns="" val="2181733331"/>
      </p:ext>
    </p:extLst>
  </p:cSld>
  <p:clrMapOvr>
    <a:masterClrMapping/>
  </p:clrMapOvr>
  <p:transition spd="med">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normAutofit/>
          </a:bodyPr>
          <a:lstStyle/>
          <a:p>
            <a:r>
              <a:rPr lang="tr-TR" dirty="0">
                <a:solidFill>
                  <a:srgbClr val="FF0000"/>
                </a:solidFill>
              </a:rPr>
              <a:t>EMBANKMENT DAMS</a:t>
            </a:r>
            <a:endParaRPr lang="en-US" dirty="0"/>
          </a:p>
        </p:txBody>
      </p:sp>
      <p:sp>
        <p:nvSpPr>
          <p:cNvPr id="3" name="Content Placeholder 2"/>
          <p:cNvSpPr>
            <a:spLocks noGrp="1"/>
          </p:cNvSpPr>
          <p:nvPr>
            <p:ph idx="1"/>
          </p:nvPr>
        </p:nvSpPr>
        <p:spPr>
          <a:xfrm>
            <a:off x="381000" y="990600"/>
            <a:ext cx="8229600" cy="2743200"/>
          </a:xfrm>
        </p:spPr>
        <p:txBody>
          <a:bodyPr/>
          <a:lstStyle/>
          <a:p>
            <a:r>
              <a:rPr lang="tr-TR" dirty="0"/>
              <a:t>They are mostly composed of natural materials such as, clay, sand, gravel etc...</a:t>
            </a:r>
          </a:p>
          <a:p>
            <a:r>
              <a:rPr lang="tr-TR" dirty="0"/>
              <a:t>Impervious core is placed in the middle of the embankment body</a:t>
            </a:r>
          </a:p>
          <a:p>
            <a:r>
              <a:rPr lang="tr-TR" dirty="0"/>
              <a:t>Generally riprap is used to control </a:t>
            </a:r>
            <a:r>
              <a:rPr lang="tr-TR" dirty="0" smtClean="0"/>
              <a:t>erosion</a:t>
            </a:r>
            <a:endParaRPr lang="tr-TR" dirty="0"/>
          </a:p>
        </p:txBody>
      </p:sp>
      <p:pic>
        <p:nvPicPr>
          <p:cNvPr id="4" name="Picture 7" descr="Atatürk Barajı Genel Görünümü"/>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190" y="4419602"/>
            <a:ext cx="2808287"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3810000" y="4800601"/>
            <a:ext cx="4572000" cy="923330"/>
          </a:xfrm>
          <a:prstGeom prst="rect">
            <a:avLst/>
          </a:prstGeom>
        </p:spPr>
        <p:txBody>
          <a:bodyPr>
            <a:spAutoFit/>
          </a:bodyPr>
          <a:lstStyle/>
          <a:p>
            <a:pPr algn="ctr">
              <a:tabLst>
                <a:tab pos="654050" algn="l"/>
              </a:tabLst>
            </a:pPr>
            <a:r>
              <a:rPr lang="tr-TR" b="1" dirty="0"/>
              <a:t>Atatürk Dam – Fırat River;  </a:t>
            </a:r>
          </a:p>
          <a:p>
            <a:pPr algn="ctr">
              <a:tabLst>
                <a:tab pos="654050" algn="l"/>
              </a:tabLst>
            </a:pPr>
            <a:r>
              <a:rPr lang="tr-TR" b="1" dirty="0"/>
              <a:t>Height= 169 m;</a:t>
            </a:r>
            <a:endParaRPr lang="tr-TR" dirty="0"/>
          </a:p>
          <a:p>
            <a:pPr algn="ctr">
              <a:tabLst>
                <a:tab pos="654050" algn="l"/>
              </a:tabLst>
            </a:pPr>
            <a:r>
              <a:rPr lang="tr-TR" b="1" dirty="0"/>
              <a:t>Reservoir Capacity= 48,7 billion m</a:t>
            </a:r>
            <a:r>
              <a:rPr lang="tr-TR" b="1" baseline="30000" dirty="0"/>
              <a:t>3</a:t>
            </a:r>
          </a:p>
        </p:txBody>
      </p:sp>
    </p:spTree>
    <p:extLst>
      <p:ext uri="{BB962C8B-B14F-4D97-AF65-F5344CB8AC3E}">
        <p14:creationId xmlns:p14="http://schemas.microsoft.com/office/powerpoint/2010/main" xmlns="" val="675648246"/>
      </p:ext>
    </p:extLst>
  </p:cSld>
  <p:clrMapOvr>
    <a:masterClrMapping/>
  </p:clrMapOvr>
  <p:transition spd="med">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COMPOSITE DAMS</a:t>
            </a:r>
            <a:endParaRPr lang="en-US" dirty="0"/>
          </a:p>
        </p:txBody>
      </p:sp>
      <p:sp>
        <p:nvSpPr>
          <p:cNvPr id="3" name="Content Placeholder 2"/>
          <p:cNvSpPr>
            <a:spLocks noGrp="1"/>
          </p:cNvSpPr>
          <p:nvPr>
            <p:ph idx="1"/>
          </p:nvPr>
        </p:nvSpPr>
        <p:spPr>
          <a:xfrm>
            <a:off x="457200" y="1600201"/>
            <a:ext cx="8229600" cy="2514600"/>
          </a:xfrm>
        </p:spPr>
        <p:txBody>
          <a:bodyPr>
            <a:normAutofit fontScale="92500"/>
          </a:bodyPr>
          <a:lstStyle/>
          <a:p>
            <a:r>
              <a:rPr lang="en-US" dirty="0"/>
              <a:t>Composite dams are combinations of one or more dam types.  Most often a large section of a dam will be either an embankment or gravity dam, with the section responsible for power generation being a buttress or arch</a:t>
            </a:r>
            <a:r>
              <a:rPr lang="en-US" dirty="0" smtClean="0"/>
              <a:t>.</a:t>
            </a:r>
            <a:endParaRPr lang="tr-TR" dirty="0"/>
          </a:p>
        </p:txBody>
      </p:sp>
      <p:pic>
        <p:nvPicPr>
          <p:cNvPr id="4" name="Picture 15" descr="keba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3" y="4038602"/>
            <a:ext cx="2808287" cy="231298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733800" y="4733428"/>
            <a:ext cx="4572000" cy="923330"/>
          </a:xfrm>
          <a:prstGeom prst="rect">
            <a:avLst/>
          </a:prstGeom>
        </p:spPr>
        <p:txBody>
          <a:bodyPr>
            <a:spAutoFit/>
          </a:bodyPr>
          <a:lstStyle/>
          <a:p>
            <a:pPr algn="ctr">
              <a:tabLst>
                <a:tab pos="654050" algn="l"/>
              </a:tabLst>
            </a:pPr>
            <a:r>
              <a:rPr lang="tr-TR" b="1" dirty="0"/>
              <a:t>Keban Dam – Fırat River;  </a:t>
            </a:r>
          </a:p>
          <a:p>
            <a:pPr algn="ctr">
              <a:tabLst>
                <a:tab pos="654050" algn="l"/>
              </a:tabLst>
            </a:pPr>
            <a:r>
              <a:rPr lang="tr-TR" b="1" dirty="0"/>
              <a:t>Height= 163 m;</a:t>
            </a:r>
            <a:endParaRPr lang="tr-TR" dirty="0"/>
          </a:p>
          <a:p>
            <a:pPr algn="ctr">
              <a:tabLst>
                <a:tab pos="654050" algn="l"/>
              </a:tabLst>
            </a:pPr>
            <a:r>
              <a:rPr lang="tr-TR" b="1" dirty="0"/>
              <a:t>Reservoir Capacity= 31 billion m</a:t>
            </a:r>
            <a:r>
              <a:rPr lang="tr-TR" b="1" baseline="30000" dirty="0"/>
              <a:t>3</a:t>
            </a:r>
          </a:p>
        </p:txBody>
      </p:sp>
    </p:spTree>
    <p:extLst>
      <p:ext uri="{BB962C8B-B14F-4D97-AF65-F5344CB8AC3E}">
        <p14:creationId xmlns:p14="http://schemas.microsoft.com/office/powerpoint/2010/main" xmlns="" val="643216318"/>
      </p:ext>
    </p:extLst>
  </p:cSld>
  <p:clrMapOvr>
    <a:masterClrMapping/>
  </p:clrMapOvr>
  <p:transition spd="med">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barrage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82073" y="1447800"/>
            <a:ext cx="7205403" cy="4800600"/>
          </a:xfrm>
        </p:spPr>
      </p:pic>
    </p:spTree>
    <p:extLst>
      <p:ext uri="{BB962C8B-B14F-4D97-AF65-F5344CB8AC3E}">
        <p14:creationId xmlns:p14="http://schemas.microsoft.com/office/powerpoint/2010/main" xmlns="" val="1652673540"/>
      </p:ext>
    </p:ext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barrage</a:t>
            </a:r>
            <a:endParaRPr lang="en-US" dirty="0"/>
          </a:p>
        </p:txBody>
      </p:sp>
      <p:sp>
        <p:nvSpPr>
          <p:cNvPr id="3" name="Content Placeholder 2"/>
          <p:cNvSpPr>
            <a:spLocks noGrp="1"/>
          </p:cNvSpPr>
          <p:nvPr>
            <p:ph idx="1"/>
          </p:nvPr>
        </p:nvSpPr>
        <p:spPr/>
        <p:txBody>
          <a:bodyPr>
            <a:normAutofit fontScale="62500" lnSpcReduction="20000"/>
          </a:bodyPr>
          <a:lstStyle/>
          <a:p>
            <a:r>
              <a:rPr lang="en-US" dirty="0"/>
              <a:t>A barrage is a type of low-head, diversion dam which consists of a number of large gates that can be opened or closed to control the amount of water passing through the structure, and thus regulate and stabilize river water elevation upstream for use in irrigation and other systems. The gates are set between flanking piers which are responsible for supporting the water load of the pool created. While the term </a:t>
            </a:r>
            <a:r>
              <a:rPr lang="en-US" i="1" dirty="0"/>
              <a:t>barrage</a:t>
            </a:r>
            <a:r>
              <a:rPr lang="en-US" dirty="0"/>
              <a:t> is borrowed from the French </a:t>
            </a:r>
            <a:r>
              <a:rPr lang="en-US" dirty="0" smtClean="0"/>
              <a:t>word meaning </a:t>
            </a:r>
            <a:r>
              <a:rPr lang="en-US" dirty="0"/>
              <a:t>a dam generally, its usage for such a structure in English is chiefly in Pakistan, India, Egypt, Iraq, and other countries in the Middle East</a:t>
            </a:r>
            <a:r>
              <a:rPr lang="en-US" dirty="0" smtClean="0"/>
              <a:t>.</a:t>
            </a:r>
            <a:endParaRPr lang="en-US" dirty="0"/>
          </a:p>
          <a:p>
            <a:r>
              <a:rPr lang="en-US" dirty="0"/>
              <a:t>According to the World Commission on Dams, a key difference between a barrage and a dam is that a dam is built for water storage in a reservoir, which raises the level of water significantly. A barrage is built for diverting water, and raises the water level only a few feet; they are generally built on flat terrain across wide, often meandering rivers</a:t>
            </a:r>
            <a:r>
              <a:rPr lang="en-US" dirty="0" smtClean="0"/>
              <a:t>.</a:t>
            </a:r>
            <a:r>
              <a:rPr lang="en-US" dirty="0"/>
              <a:t> Barrages are larger than headworks.</a:t>
            </a:r>
          </a:p>
          <a:p>
            <a:endParaRPr lang="en-US" dirty="0"/>
          </a:p>
        </p:txBody>
      </p:sp>
    </p:spTree>
    <p:extLst>
      <p:ext uri="{BB962C8B-B14F-4D97-AF65-F5344CB8AC3E}">
        <p14:creationId xmlns:p14="http://schemas.microsoft.com/office/powerpoint/2010/main" xmlns="" val="1415653437"/>
      </p:ext>
    </p:extLst>
  </p:cSld>
  <p:clrMapOvr>
    <a:masterClrMapping/>
  </p:clrMapOvr>
  <p:transition spd="med">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Global Overview</a:t>
            </a:r>
            <a:endParaRPr lang="en-US" dirty="0"/>
          </a:p>
        </p:txBody>
      </p:sp>
      <p:sp>
        <p:nvSpPr>
          <p:cNvPr id="3" name="Content Placeholder 2"/>
          <p:cNvSpPr>
            <a:spLocks noGrp="1"/>
          </p:cNvSpPr>
          <p:nvPr>
            <p:ph idx="1"/>
          </p:nvPr>
        </p:nvSpPr>
        <p:spPr/>
        <p:txBody>
          <a:bodyPr/>
          <a:lstStyle/>
          <a:p>
            <a:r>
              <a:rPr lang="en-US" altLang="zh-TW" dirty="0" smtClean="0"/>
              <a:t>While 67% of Earth’s surface is covered by water, only less than 2.7% of global water is freshwater. Most of the freshwater (2.05%) are locked in ice caps and glaciers. Only less than 0.7% is available for human use</a:t>
            </a:r>
            <a:endParaRPr lang="en-US" dirty="0"/>
          </a:p>
        </p:txBody>
      </p:sp>
    </p:spTree>
    <p:extLst>
      <p:ext uri="{BB962C8B-B14F-4D97-AF65-F5344CB8AC3E}">
        <p14:creationId xmlns:p14="http://schemas.microsoft.com/office/powerpoint/2010/main" xmlns="" val="2995299612"/>
      </p:ext>
    </p:extLst>
  </p:cSld>
  <p:clrMapOvr>
    <a:masterClrMapping/>
  </p:clrMapOvr>
  <p:transition spd="med">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Check dam</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90600" y="1371600"/>
            <a:ext cx="7162800" cy="4800600"/>
          </a:xfrm>
        </p:spPr>
      </p:pic>
    </p:spTree>
    <p:extLst>
      <p:ext uri="{BB962C8B-B14F-4D97-AF65-F5344CB8AC3E}">
        <p14:creationId xmlns:p14="http://schemas.microsoft.com/office/powerpoint/2010/main" xmlns="" val="2022564051"/>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Check dam</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A check dam is a small dam, which can be either temporary or permanent, built across a minor channel, swale, bioswale, or drainage ditch. Similar to drop structures in purpose, they reduce erosion and gullying in the channel and allow sediments and pollutants to settle. They also lower the speed of water flow during storm events. Check dams can be built with logs, stone, or sandbags. Of these, the former two are usually permanent or semi-permanent; and the sandbag check dam is usually for temporary purposes. Also, there are check dams that are constructed with rockfill or wooden boards. These dams are usually used only in small, open channels that drain 10 acres (0.040 km</a:t>
            </a:r>
            <a:r>
              <a:rPr lang="en-US" baseline="30000" dirty="0"/>
              <a:t>2</a:t>
            </a:r>
            <a:r>
              <a:rPr lang="en-US" dirty="0"/>
              <a:t>) or less; and usually do not exceed 2 feet (0.61 m) high</a:t>
            </a:r>
            <a:r>
              <a:rPr lang="en-US" dirty="0" smtClean="0"/>
              <a:t>.</a:t>
            </a:r>
            <a:endParaRPr lang="en-US" dirty="0"/>
          </a:p>
          <a:p>
            <a:r>
              <a:rPr lang="en-US" dirty="0"/>
              <a:t>They are also called Jack Dams</a:t>
            </a:r>
            <a:r>
              <a:rPr lang="en-US" dirty="0" smtClean="0"/>
              <a:t>.</a:t>
            </a:r>
            <a:endParaRPr lang="en-US" dirty="0"/>
          </a:p>
          <a:p>
            <a:endParaRPr lang="en-US" dirty="0"/>
          </a:p>
        </p:txBody>
      </p:sp>
    </p:spTree>
    <p:extLst>
      <p:ext uri="{BB962C8B-B14F-4D97-AF65-F5344CB8AC3E}">
        <p14:creationId xmlns:p14="http://schemas.microsoft.com/office/powerpoint/2010/main" xmlns="" val="1981790452"/>
      </p:ext>
    </p:extLst>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2743200"/>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xmlns="" val="3321924054"/>
      </p:ext>
    </p:extLst>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457200" y="304800"/>
            <a:ext cx="3352800" cy="5943600"/>
          </a:xfrm>
        </p:spPr>
        <p:txBody>
          <a:bodyPr>
            <a:normAutofit fontScale="62500" lnSpcReduction="20000"/>
          </a:bodyPr>
          <a:lstStyle/>
          <a:p>
            <a:r>
              <a:rPr lang="en-US" altLang="zh-TW" sz="4100" dirty="0" smtClean="0"/>
              <a:t>Over two thirds of the earth's surface is covered with water, 97.2% of which is contained in the five oceans. The Antarctic ice sheet, containing 90% of all fresh water on the planet, is visible at the bottom. Atmospheric water vapour can be seen as clouds, contributing to the earth's albedo.</a:t>
            </a:r>
            <a:endParaRPr lang="zh-TW" altLang="en-US" sz="4100" dirty="0" smtClean="0"/>
          </a:p>
          <a:p>
            <a:endParaRPr lang="en-US" dirty="0"/>
          </a:p>
        </p:txBody>
      </p:sp>
      <p:pic>
        <p:nvPicPr>
          <p:cNvPr id="7" name="Picture 5" descr="150px-The_Earth_seen_from_Apollo_17"/>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tretch>
            <a:fillRect/>
          </a:stretch>
        </p:blipFill>
        <p:spPr bwMode="auto">
          <a:xfrm>
            <a:off x="4267202" y="1524002"/>
            <a:ext cx="4305300" cy="39012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4170075"/>
      </p:ext>
    </p:extLst>
  </p:cSld>
  <p:clrMapOvr>
    <a:masterClrMapping/>
  </p:clrMapOvr>
  <p:transition spd="med">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2" y="228602"/>
            <a:ext cx="7834313" cy="85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1" y="1600202"/>
            <a:ext cx="2316163" cy="2316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05202" y="854609"/>
            <a:ext cx="5737225" cy="574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24691" y="4373798"/>
            <a:ext cx="4572000" cy="2246769"/>
          </a:xfrm>
          <a:prstGeom prst="rect">
            <a:avLst/>
          </a:prstGeom>
        </p:spPr>
        <p:txBody>
          <a:bodyPr>
            <a:spAutoFit/>
          </a:bodyPr>
          <a:lstStyle/>
          <a:p>
            <a:r>
              <a:rPr lang="en-US" sz="2800" dirty="0" smtClean="0"/>
              <a:t>and</a:t>
            </a:r>
          </a:p>
          <a:p>
            <a:r>
              <a:rPr lang="en-US" sz="2800" dirty="0" smtClean="0"/>
              <a:t>barely </a:t>
            </a:r>
          </a:p>
          <a:p>
            <a:r>
              <a:rPr lang="en-US" sz="2800" dirty="0" smtClean="0"/>
              <a:t>a fifth of it</a:t>
            </a:r>
          </a:p>
          <a:p>
            <a:r>
              <a:rPr lang="en-US" sz="2800" dirty="0" smtClean="0"/>
              <a:t>is available for</a:t>
            </a:r>
          </a:p>
          <a:p>
            <a:r>
              <a:rPr lang="en-US" sz="2800" dirty="0" smtClean="0"/>
              <a:t>farming related activities</a:t>
            </a:r>
            <a:endParaRPr lang="en-US" sz="2800" dirty="0"/>
          </a:p>
        </p:txBody>
      </p:sp>
    </p:spTree>
    <p:extLst>
      <p:ext uri="{BB962C8B-B14F-4D97-AF65-F5344CB8AC3E}">
        <p14:creationId xmlns:p14="http://schemas.microsoft.com/office/powerpoint/2010/main" xmlns="" val="3464195437"/>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ater_cycl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0"/>
            <a:ext cx="9144000" cy="6858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872279293"/>
      </p:ext>
    </p:extLst>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28601"/>
            <a:ext cx="7696200" cy="3108543"/>
          </a:xfrm>
          <a:prstGeom prst="rect">
            <a:avLst/>
          </a:prstGeom>
        </p:spPr>
        <p:txBody>
          <a:bodyPr wrap="square">
            <a:spAutoFit/>
          </a:bodyPr>
          <a:lstStyle/>
          <a:p>
            <a:pPr>
              <a:buFont typeface="Wingdings" pitchFamily="2" charset="2"/>
              <a:buChar char="Ø"/>
            </a:pPr>
            <a:r>
              <a:rPr lang="en-US" sz="2800" dirty="0"/>
              <a:t>In summary, the water sources of the earth can be</a:t>
            </a:r>
          </a:p>
          <a:p>
            <a:pPr>
              <a:buFont typeface="Wingdings" pitchFamily="2" charset="2"/>
              <a:buChar char="q"/>
            </a:pPr>
            <a:r>
              <a:rPr lang="en-US" sz="2800" dirty="0" smtClean="0"/>
              <a:t> categorized as follows:</a:t>
            </a:r>
          </a:p>
          <a:p>
            <a:pPr>
              <a:buFont typeface="Wingdings" pitchFamily="2" charset="2"/>
              <a:buChar char="Ø"/>
            </a:pPr>
            <a:r>
              <a:rPr lang="en-US" sz="2800" dirty="0" smtClean="0"/>
              <a:t> Atmospheric water – Rainfall, Dew, Snow etc.</a:t>
            </a:r>
          </a:p>
          <a:p>
            <a:pPr>
              <a:buFont typeface="Wingdings" pitchFamily="2" charset="2"/>
              <a:buChar char="Ø"/>
            </a:pPr>
            <a:r>
              <a:rPr lang="en-US" sz="2800" dirty="0" smtClean="0"/>
              <a:t> </a:t>
            </a:r>
            <a:r>
              <a:rPr lang="en-US" sz="2800" dirty="0"/>
              <a:t>Surface water – Rivers, Sea, Oceans, Streams,</a:t>
            </a:r>
          </a:p>
          <a:p>
            <a:pPr>
              <a:buFont typeface="Wingdings" pitchFamily="2" charset="2"/>
              <a:buChar char="Ø"/>
            </a:pPr>
            <a:r>
              <a:rPr lang="en-US" sz="2800" dirty="0"/>
              <a:t>Lakes, Springs etc.</a:t>
            </a:r>
          </a:p>
          <a:p>
            <a:pPr>
              <a:buFont typeface="Wingdings" pitchFamily="2" charset="2"/>
              <a:buChar char="Ø"/>
            </a:pPr>
            <a:r>
              <a:rPr lang="en-US" sz="2800" dirty="0"/>
              <a:t> Groundwater – Aquifers</a:t>
            </a:r>
          </a:p>
        </p:txBody>
      </p:sp>
      <p:sp>
        <p:nvSpPr>
          <p:cNvPr id="5" name="Rectangle 4"/>
          <p:cNvSpPr/>
          <p:nvPr/>
        </p:nvSpPr>
        <p:spPr>
          <a:xfrm>
            <a:off x="1524001" y="3441680"/>
            <a:ext cx="8887691" cy="3046988"/>
          </a:xfrm>
          <a:prstGeom prst="rect">
            <a:avLst/>
          </a:prstGeom>
        </p:spPr>
        <p:txBody>
          <a:bodyPr wrap="square">
            <a:spAutoFit/>
          </a:bodyPr>
          <a:lstStyle/>
          <a:p>
            <a:r>
              <a:rPr lang="en-US" sz="2400" dirty="0"/>
              <a:t>Water generally occurs in three states, Solid (ice),</a:t>
            </a:r>
          </a:p>
          <a:p>
            <a:r>
              <a:rPr lang="en-US" sz="2400" dirty="0"/>
              <a:t>Liquid (water) and Gaseous (moisture). </a:t>
            </a:r>
            <a:r>
              <a:rPr lang="en-US" sz="2400" dirty="0" smtClean="0"/>
              <a:t>When</a:t>
            </a:r>
            <a:endParaRPr lang="en-US" sz="2400" dirty="0"/>
          </a:p>
          <a:p>
            <a:r>
              <a:rPr lang="en-US" sz="2400" dirty="0"/>
              <a:t>water is evaporated from rivers, lakes and ponds,</a:t>
            </a:r>
          </a:p>
          <a:p>
            <a:r>
              <a:rPr lang="en-US" sz="2400" dirty="0"/>
              <a:t>it is converted into gaseous state (vapor) in the</a:t>
            </a:r>
          </a:p>
          <a:p>
            <a:r>
              <a:rPr lang="en-US" sz="2400" dirty="0"/>
              <a:t>atmosphere to form atmospheric water; this is in</a:t>
            </a:r>
          </a:p>
          <a:p>
            <a:r>
              <a:rPr lang="en-US" sz="2400" dirty="0"/>
              <a:t>turn released back to the earth as rainfall, dew, or</a:t>
            </a:r>
          </a:p>
          <a:p>
            <a:r>
              <a:rPr lang="en-US" sz="2400" dirty="0"/>
              <a:t>snow as the case may be depending on the</a:t>
            </a:r>
          </a:p>
          <a:p>
            <a:r>
              <a:rPr lang="en-US" sz="2400" dirty="0"/>
              <a:t>geographical location, season and time.</a:t>
            </a:r>
          </a:p>
        </p:txBody>
      </p:sp>
    </p:spTree>
    <p:extLst>
      <p:ext uri="{BB962C8B-B14F-4D97-AF65-F5344CB8AC3E}">
        <p14:creationId xmlns:p14="http://schemas.microsoft.com/office/powerpoint/2010/main" xmlns="" val="64655497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783" y="1253700"/>
            <a:ext cx="7543800" cy="830997"/>
          </a:xfrm>
          <a:prstGeom prst="rect">
            <a:avLst/>
          </a:prstGeom>
        </p:spPr>
        <p:txBody>
          <a:bodyPr wrap="square">
            <a:spAutoFit/>
          </a:bodyPr>
          <a:lstStyle/>
          <a:p>
            <a:r>
              <a:rPr lang="tr-TR" sz="2400" dirty="0" smtClean="0"/>
              <a:t>A </a:t>
            </a:r>
            <a:r>
              <a:rPr lang="tr-TR" sz="2400" dirty="0"/>
              <a:t>dam is a structure which prevents the flow of water and accumulates it in a reservoir</a:t>
            </a:r>
          </a:p>
        </p:txBody>
      </p:sp>
      <p:pic>
        <p:nvPicPr>
          <p:cNvPr id="5" name="Picture 18" descr="http://www.dsi.gov.tr/tricold/images/karakaya.jpg"/>
          <p:cNvPicPr>
            <a:picLocks noChangeAspect="1" noChangeArrowheads="1"/>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827088" y="2590801"/>
            <a:ext cx="2754312" cy="205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0" descr="Atatürk Barajı Genel Görünümü"/>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48201" y="2438400"/>
            <a:ext cx="253047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890729" y="4858389"/>
            <a:ext cx="3041217" cy="369332"/>
          </a:xfrm>
          <a:prstGeom prst="rect">
            <a:avLst/>
          </a:prstGeom>
        </p:spPr>
        <p:txBody>
          <a:bodyPr wrap="none">
            <a:spAutoFit/>
          </a:bodyPr>
          <a:lstStyle/>
          <a:p>
            <a:pPr algn="ctr">
              <a:tabLst>
                <a:tab pos="654050" algn="l"/>
              </a:tabLst>
            </a:pPr>
            <a:r>
              <a:rPr lang="tr-TR" b="1" dirty="0"/>
              <a:t>Karakaya Dam/Diyarbakır </a:t>
            </a:r>
          </a:p>
        </p:txBody>
      </p:sp>
      <p:sp>
        <p:nvSpPr>
          <p:cNvPr id="8" name="Rectangle 7"/>
          <p:cNvSpPr/>
          <p:nvPr/>
        </p:nvSpPr>
        <p:spPr>
          <a:xfrm>
            <a:off x="4648202" y="4858389"/>
            <a:ext cx="2680927" cy="369332"/>
          </a:xfrm>
          <a:prstGeom prst="rect">
            <a:avLst/>
          </a:prstGeom>
        </p:spPr>
        <p:txBody>
          <a:bodyPr wrap="none">
            <a:spAutoFit/>
          </a:bodyPr>
          <a:lstStyle/>
          <a:p>
            <a:r>
              <a:rPr lang="tr-TR" b="1" dirty="0"/>
              <a:t>Atatürk Dam/Şanlıurfa </a:t>
            </a:r>
            <a:endParaRPr lang="en-US" dirty="0"/>
          </a:p>
        </p:txBody>
      </p:sp>
      <p:sp>
        <p:nvSpPr>
          <p:cNvPr id="10" name="Rectangle 9"/>
          <p:cNvSpPr/>
          <p:nvPr/>
        </p:nvSpPr>
        <p:spPr>
          <a:xfrm>
            <a:off x="3438107" y="100374"/>
            <a:ext cx="2699588" cy="769441"/>
          </a:xfrm>
          <a:prstGeom prst="rect">
            <a:avLst/>
          </a:prstGeom>
        </p:spPr>
        <p:txBody>
          <a:bodyPr wrap="square">
            <a:spAutoFit/>
          </a:bodyPr>
          <a:lstStyle/>
          <a:p>
            <a:r>
              <a:rPr lang="en-US" sz="4400" dirty="0"/>
              <a:t>DAMS</a:t>
            </a:r>
          </a:p>
        </p:txBody>
      </p:sp>
    </p:spTree>
    <p:extLst>
      <p:ext uri="{BB962C8B-B14F-4D97-AF65-F5344CB8AC3E}">
        <p14:creationId xmlns:p14="http://schemas.microsoft.com/office/powerpoint/2010/main" xmlns="" val="2180532820"/>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a:t>Surface water is water in a river, lake or fresh water wetland. Surface water is naturally replenished by precipitation and naturally lost through discharge to the oceans, evaporation, evapotranspiration and sub-surface seepage.</a:t>
            </a:r>
          </a:p>
          <a:p>
            <a:pPr>
              <a:buFont typeface="Wingdings" pitchFamily="2" charset="2"/>
              <a:buChar char="Ø"/>
            </a:pPr>
            <a:r>
              <a:rPr lang="en-US" dirty="0"/>
              <a:t>Although the only natural input to any surface water system is precipitation within its watershed, the total quantity of water in that system at any given time is also dependent on many other factors. These factors include storage capacity in lakes, wetlands and artificial reservoirs, the permeability of thesoil beneath these storage bodies, the runoff characteristics of the land in the watershed, the timing of the precipitation and local evaporation rates. All of these factors also affect the proportions of water loss.</a:t>
            </a:r>
          </a:p>
          <a:p>
            <a:endParaRPr lang="en-US" dirty="0"/>
          </a:p>
        </p:txBody>
      </p:sp>
      <p:sp>
        <p:nvSpPr>
          <p:cNvPr id="4" name="Rectangle 3"/>
          <p:cNvSpPr/>
          <p:nvPr/>
        </p:nvSpPr>
        <p:spPr>
          <a:xfrm>
            <a:off x="2971800" y="220232"/>
            <a:ext cx="3810000" cy="584775"/>
          </a:xfrm>
          <a:prstGeom prst="rect">
            <a:avLst/>
          </a:prstGeom>
        </p:spPr>
        <p:txBody>
          <a:bodyPr wrap="square">
            <a:spAutoFit/>
          </a:bodyPr>
          <a:lstStyle/>
          <a:p>
            <a:r>
              <a:rPr lang="en-US" sz="3200" b="1" dirty="0"/>
              <a:t>Surface water</a:t>
            </a:r>
          </a:p>
        </p:txBody>
      </p:sp>
    </p:spTree>
    <p:extLst>
      <p:ext uri="{BB962C8B-B14F-4D97-AF65-F5344CB8AC3E}">
        <p14:creationId xmlns:p14="http://schemas.microsoft.com/office/powerpoint/2010/main" xmlns="" val="4273655593"/>
      </p:ext>
    </p:extLst>
  </p:cSld>
  <p:clrMapOvr>
    <a:masterClrMapping/>
  </p:clrMapOvr>
  <p:transition spd="med">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3" y="228600"/>
            <a:ext cx="5078767" cy="646331"/>
          </a:xfrm>
          <a:prstGeom prst="rect">
            <a:avLst/>
          </a:prstGeom>
        </p:spPr>
        <p:txBody>
          <a:bodyPr wrap="square">
            <a:spAutoFit/>
          </a:bodyPr>
          <a:lstStyle/>
          <a:p>
            <a:pPr>
              <a:buFont typeface="Wingdings" pitchFamily="2" charset="2"/>
              <a:buChar char="v"/>
            </a:pPr>
            <a:r>
              <a:rPr lang="en-US" sz="3600" b="1" dirty="0"/>
              <a:t>Under river flow</a:t>
            </a:r>
          </a:p>
        </p:txBody>
      </p:sp>
      <p:sp>
        <p:nvSpPr>
          <p:cNvPr id="3" name="Rectangle 2"/>
          <p:cNvSpPr/>
          <p:nvPr/>
        </p:nvSpPr>
        <p:spPr>
          <a:xfrm>
            <a:off x="1600200" y="990601"/>
            <a:ext cx="7010400" cy="5632311"/>
          </a:xfrm>
          <a:prstGeom prst="rect">
            <a:avLst/>
          </a:prstGeom>
        </p:spPr>
        <p:txBody>
          <a:bodyPr wrap="square">
            <a:spAutoFit/>
          </a:bodyPr>
          <a:lstStyle/>
          <a:p>
            <a:r>
              <a:rPr lang="en-US" sz="2400" dirty="0"/>
              <a:t>Throughout the course of a river, the total volume of water transported downstream will often be a combination of the visible free water flow together with a substantial contribution flowing through sub-surface rocks and gravels that underlie the river and its floodplain called the </a:t>
            </a:r>
            <a:r>
              <a:rPr lang="en-US" sz="2400" dirty="0" smtClean="0"/>
              <a:t>hyperemic </a:t>
            </a:r>
            <a:r>
              <a:rPr lang="en-US" sz="2400" dirty="0"/>
              <a:t>zone. For many rivers in large valleys, this unseen component of flow may greatly exceed the visible flow. The hyporheic zone often forms a dynamic interface between surface water and true ground-water receiving water from the ground water when aquifers are fully charged and contributing water to ground-water when ground waters are depleted. This is especially significant in karst areas where pot-holes and underground rivers are common</a:t>
            </a:r>
          </a:p>
        </p:txBody>
      </p:sp>
    </p:spTree>
    <p:extLst>
      <p:ext uri="{BB962C8B-B14F-4D97-AF65-F5344CB8AC3E}">
        <p14:creationId xmlns:p14="http://schemas.microsoft.com/office/powerpoint/2010/main" xmlns="" val="65824412"/>
      </p:ext>
    </p:extLst>
  </p:cSld>
  <p:clrMapOvr>
    <a:masterClrMapping/>
  </p:clrMapOvr>
  <p:transition spd="med">
    <p:spli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123</TotalTime>
  <Words>645</Words>
  <Application>Microsoft Office PowerPoint</Application>
  <PresentationFormat>On-screen Show (4:3)</PresentationFormat>
  <Paragraphs>93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Solstice</vt:lpstr>
      <vt:lpstr>TOPIC:-    WATER RESOURCES</vt:lpstr>
      <vt:lpstr>Global Overview</vt:lpstr>
      <vt:lpstr>Slide 3</vt:lpstr>
      <vt:lpstr>Slide 4</vt:lpstr>
      <vt:lpstr>Slide 5</vt:lpstr>
      <vt:lpstr>Slide 6</vt:lpstr>
      <vt:lpstr>Slide 7</vt:lpstr>
      <vt:lpstr> </vt:lpstr>
      <vt:lpstr>Slide 9</vt:lpstr>
      <vt:lpstr>Slide 10</vt:lpstr>
      <vt:lpstr>Slide 11</vt:lpstr>
      <vt:lpstr>Uses of water</vt:lpstr>
      <vt:lpstr>GRAVITY DAMS</vt:lpstr>
      <vt:lpstr>ARCH DAMS</vt:lpstr>
      <vt:lpstr>BUTRESS DAMS</vt:lpstr>
      <vt:lpstr>EMBANKMENT DAMS</vt:lpstr>
      <vt:lpstr>COMPOSITE DAMS</vt:lpstr>
      <vt:lpstr>barrage</vt:lpstr>
      <vt:lpstr>barrage</vt:lpstr>
      <vt:lpstr>Check dam </vt:lpstr>
      <vt:lpstr>Check dam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dc:title>
  <dc:creator>hardik</dc:creator>
  <cp:lastModifiedBy>Administrator</cp:lastModifiedBy>
  <cp:revision>17</cp:revision>
  <dcterms:created xsi:type="dcterms:W3CDTF">2013-11-19T13:11:50Z</dcterms:created>
  <dcterms:modified xsi:type="dcterms:W3CDTF">2013-12-19T08:30:28Z</dcterms:modified>
</cp:coreProperties>
</file>